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embeddedFontLst>
    <p:embeddedFont>
      <p:font typeface="Amatic SC" panose="020B0604020202020204" charset="-79"/>
      <p:regular r:id="rId29"/>
      <p:bold r:id="rId30"/>
    </p:embeddedFont>
    <p:embeddedFont>
      <p:font typeface="Source Code Pro" panose="020B0604020202020204" charset="0"/>
      <p:regular r:id="rId31"/>
      <p:bold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Shape 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Shape 3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Shape 40"/>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Shape 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digitalwish.com/dw/digitalwish/grant_awards" TargetMode="External"/><Relationship Id="rId7"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www.intel.com/content/www/us/en/corporate-responsibility/intel-invests-in-our-communities.html" TargetMode="External"/><Relationship Id="rId5" Type="http://schemas.openxmlformats.org/officeDocument/2006/relationships/hyperlink" Target="http://www2.dollargeneral.com/dgliteracy/Pages/index.aspx?_ga=2.263391311.236765686.1523125804-1803685201.1523125804" TargetMode="External"/><Relationship Id="rId4" Type="http://schemas.openxmlformats.org/officeDocument/2006/relationships/hyperlink" Target="https://computersforlearning.gov/"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www.hmhco.com/products/iread/"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4800"/>
              <a:t>Emerging Technology with…</a:t>
            </a:r>
            <a:r>
              <a:rPr lang="en"/>
              <a:t> </a:t>
            </a:r>
            <a:endParaRPr/>
          </a:p>
          <a:p>
            <a:pPr marL="0" lvl="0" indent="0" rtl="0">
              <a:spcBef>
                <a:spcPts val="0"/>
              </a:spcBef>
              <a:spcAft>
                <a:spcPts val="0"/>
              </a:spcAft>
              <a:buNone/>
            </a:pPr>
            <a:endParaRPr/>
          </a:p>
        </p:txBody>
      </p:sp>
      <p:sp>
        <p:nvSpPr>
          <p:cNvPr id="57" name="Shape 57"/>
          <p:cNvSpPr txBox="1">
            <a:spLocks noGrp="1"/>
          </p:cNvSpPr>
          <p:nvPr>
            <p:ph type="subTitle" idx="1"/>
          </p:nvPr>
        </p:nvSpPr>
        <p:spPr>
          <a:xfrm>
            <a:off x="311700" y="3520550"/>
            <a:ext cx="8520600" cy="1623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Chrissia Haughton</a:t>
            </a:r>
            <a:endParaRPr/>
          </a:p>
          <a:p>
            <a:pPr marL="0" lvl="0" indent="0" algn="r" rtl="0">
              <a:spcBef>
                <a:spcPts val="0"/>
              </a:spcBef>
              <a:spcAft>
                <a:spcPts val="0"/>
              </a:spcAft>
              <a:buNone/>
            </a:pPr>
            <a:r>
              <a:rPr lang="en"/>
              <a:t>ITEC 7445</a:t>
            </a:r>
            <a:endParaRPr/>
          </a:p>
          <a:p>
            <a:pPr marL="0" lvl="0" indent="0" algn="r" rtl="0">
              <a:spcBef>
                <a:spcPts val="0"/>
              </a:spcBef>
              <a:spcAft>
                <a:spcPts val="0"/>
              </a:spcAft>
              <a:buNone/>
            </a:pPr>
            <a:r>
              <a:rPr lang="en"/>
              <a:t>Dr. Cain</a:t>
            </a:r>
            <a:endParaRPr/>
          </a:p>
          <a:p>
            <a:pPr marL="0" lvl="0" indent="0" algn="r">
              <a:spcBef>
                <a:spcPts val="0"/>
              </a:spcBef>
              <a:spcAft>
                <a:spcPts val="0"/>
              </a:spcAft>
              <a:buNone/>
            </a:pPr>
            <a:r>
              <a:rPr lang="en"/>
              <a:t>April 9, 2018</a:t>
            </a:r>
            <a:endParaRPr/>
          </a:p>
        </p:txBody>
      </p:sp>
      <p:pic>
        <p:nvPicPr>
          <p:cNvPr id="58" name="Shape 58"/>
          <p:cNvPicPr preferRelativeResize="0"/>
          <p:nvPr/>
        </p:nvPicPr>
        <p:blipFill>
          <a:blip r:embed="rId3">
            <a:alphaModFix/>
          </a:blip>
          <a:stretch>
            <a:fillRect/>
          </a:stretch>
        </p:blipFill>
        <p:spPr>
          <a:xfrm>
            <a:off x="3714750" y="2076550"/>
            <a:ext cx="1714500" cy="17145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000"/>
                                        <p:tgtEl>
                                          <p:spTgt spid="5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Target Population cont… </a:t>
            </a:r>
            <a:endParaRPr/>
          </a:p>
        </p:txBody>
      </p:sp>
      <p:sp>
        <p:nvSpPr>
          <p:cNvPr id="120" name="Shape 120"/>
          <p:cNvSpPr txBox="1">
            <a:spLocks noGrp="1"/>
          </p:cNvSpPr>
          <p:nvPr>
            <p:ph type="body" idx="1"/>
          </p:nvPr>
        </p:nvSpPr>
        <p:spPr>
          <a:xfrm>
            <a:off x="311700" y="1228675"/>
            <a:ext cx="8520600" cy="37401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There are six computers in the kindergarten and first grade classrooms. Second grade has access to five iPads.</a:t>
            </a:r>
            <a:endParaRPr/>
          </a:p>
          <a:p>
            <a:pPr marL="457200" lvl="0" indent="-342900" rtl="0">
              <a:spcBef>
                <a:spcPts val="0"/>
              </a:spcBef>
              <a:spcAft>
                <a:spcPts val="0"/>
              </a:spcAft>
              <a:buSzPts val="1800"/>
              <a:buChar char="●"/>
            </a:pPr>
            <a:r>
              <a:rPr lang="en"/>
              <a:t>Pilot classrooms should begin with a kindergarten class and continue to second grade. By the time the kindergarten class reaches second grade, they would have mastered all the skills needed to maneuver through the emergent technology. </a:t>
            </a:r>
            <a:endParaRPr/>
          </a:p>
          <a:p>
            <a:pPr marL="457200" lvl="0" indent="-342900" rtl="0">
              <a:spcBef>
                <a:spcPts val="0"/>
              </a:spcBef>
              <a:spcAft>
                <a:spcPts val="0"/>
              </a:spcAft>
              <a:buSzPts val="1800"/>
              <a:buChar char="●"/>
            </a:pPr>
            <a:r>
              <a:rPr lang="en"/>
              <a:t>By second grade, students are working on prefixes, suffixes, root words, etc. With the iPads available, students are able to practice on a more independent level with teacher assistant from a distant.</a:t>
            </a:r>
            <a:endParaRPr/>
          </a:p>
        </p:txBody>
      </p:sp>
      <p:pic>
        <p:nvPicPr>
          <p:cNvPr id="121" name="Shape 121"/>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Equipment and Support</a:t>
            </a:r>
            <a:endParaRPr/>
          </a:p>
        </p:txBody>
      </p:sp>
      <p:sp>
        <p:nvSpPr>
          <p:cNvPr id="127" name="Shape 127"/>
          <p:cNvSpPr txBox="1">
            <a:spLocks noGrp="1"/>
          </p:cNvSpPr>
          <p:nvPr>
            <p:ph type="body" idx="1"/>
          </p:nvPr>
        </p:nvSpPr>
        <p:spPr>
          <a:xfrm>
            <a:off x="311700" y="1228675"/>
            <a:ext cx="8520600" cy="3765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iRead is an online program that is compatible with Windows and Mac. It is now available on iOS and Android.</a:t>
            </a:r>
            <a:endParaRPr/>
          </a:p>
          <a:p>
            <a:pPr marL="457200" lvl="0" indent="-342900" rtl="0">
              <a:spcBef>
                <a:spcPts val="0"/>
              </a:spcBef>
              <a:spcAft>
                <a:spcPts val="0"/>
              </a:spcAft>
              <a:buSzPts val="1800"/>
              <a:buChar char="●"/>
            </a:pPr>
            <a:r>
              <a:rPr lang="en"/>
              <a:t>This student software is powered by FASTT (Fluency and Automaticity through Systematic Teaching with Technology). This technology continuously monitors student progress by customizing pacing, instruction, and content with </a:t>
            </a:r>
            <a:r>
              <a:rPr lang="en" i="1"/>
              <a:t>personalized student accounts</a:t>
            </a:r>
            <a:r>
              <a:rPr lang="en"/>
              <a:t>.</a:t>
            </a:r>
            <a:endParaRPr/>
          </a:p>
          <a:p>
            <a:pPr marL="457200" lvl="0" indent="-342900" rtl="0">
              <a:spcBef>
                <a:spcPts val="0"/>
              </a:spcBef>
              <a:spcAft>
                <a:spcPts val="0"/>
              </a:spcAft>
              <a:buSzPts val="1800"/>
              <a:buChar char="●"/>
            </a:pPr>
            <a:r>
              <a:rPr lang="en"/>
              <a:t>Wireless access to 25 computers or learning devices with wireless compatibility. </a:t>
            </a:r>
            <a:endParaRPr/>
          </a:p>
          <a:p>
            <a:pPr marL="457200" lvl="0" indent="-342900">
              <a:spcBef>
                <a:spcPts val="0"/>
              </a:spcBef>
              <a:spcAft>
                <a:spcPts val="0"/>
              </a:spcAft>
              <a:buSzPts val="1800"/>
              <a:buChar char="●"/>
            </a:pPr>
            <a:r>
              <a:rPr lang="en"/>
              <a:t>Headphones are needed as students are listening to individual instructions at their own learning pace. </a:t>
            </a:r>
            <a:endParaRPr/>
          </a:p>
        </p:txBody>
      </p:sp>
      <p:pic>
        <p:nvPicPr>
          <p:cNvPr id="128" name="Shape 128"/>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Technical Support</a:t>
            </a:r>
            <a:endParaRPr/>
          </a:p>
        </p:txBody>
      </p:sp>
      <p:sp>
        <p:nvSpPr>
          <p:cNvPr id="134" name="Shape 13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KSP has a great technical support team that can help assist with any technical issues that may occur.</a:t>
            </a:r>
            <a:endParaRPr/>
          </a:p>
          <a:p>
            <a:pPr marL="457200" lvl="0" indent="-342900" rtl="0">
              <a:spcBef>
                <a:spcPts val="0"/>
              </a:spcBef>
              <a:spcAft>
                <a:spcPts val="0"/>
              </a:spcAft>
              <a:buSzPts val="1800"/>
              <a:buChar char="●"/>
            </a:pPr>
            <a:r>
              <a:rPr lang="en"/>
              <a:t>iRead provides in-Person and online training for successful implementation.</a:t>
            </a:r>
            <a:endParaRPr/>
          </a:p>
          <a:p>
            <a:pPr marL="457200" lvl="0" indent="-342900" rtl="0">
              <a:spcBef>
                <a:spcPts val="0"/>
              </a:spcBef>
              <a:spcAft>
                <a:spcPts val="0"/>
              </a:spcAft>
              <a:buSzPts val="1800"/>
              <a:buChar char="●"/>
            </a:pPr>
            <a:r>
              <a:rPr lang="en"/>
              <a:t>SAM training zone (TZ) is available anywhere and anytime.</a:t>
            </a:r>
            <a:endParaRPr/>
          </a:p>
          <a:p>
            <a:pPr marL="457200" lvl="0" indent="-342900">
              <a:spcBef>
                <a:spcPts val="0"/>
              </a:spcBef>
              <a:spcAft>
                <a:spcPts val="0"/>
              </a:spcAft>
              <a:buSzPts val="1800"/>
              <a:buChar char="●"/>
            </a:pPr>
            <a:r>
              <a:rPr lang="en"/>
              <a:t>Professional guides are provided with a framework needed to implement foundational reading skills.</a:t>
            </a:r>
            <a:endParaRPr/>
          </a:p>
        </p:txBody>
      </p:sp>
      <p:pic>
        <p:nvPicPr>
          <p:cNvPr id="135" name="Shape 135"/>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Limitations</a:t>
            </a:r>
            <a:endParaRPr/>
          </a:p>
        </p:txBody>
      </p:sp>
      <p:sp>
        <p:nvSpPr>
          <p:cNvPr id="141" name="Shape 141"/>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If students would like to continue using iRead at home, they would need internet accessible devices.</a:t>
            </a:r>
            <a:endParaRPr/>
          </a:p>
          <a:p>
            <a:pPr marL="457200" lvl="0" indent="-342900" rtl="0">
              <a:spcBef>
                <a:spcPts val="0"/>
              </a:spcBef>
              <a:spcAft>
                <a:spcPts val="0"/>
              </a:spcAft>
              <a:buSzPts val="1800"/>
              <a:buChar char="●"/>
            </a:pPr>
            <a:r>
              <a:rPr lang="en"/>
              <a:t>At school, students will need to have working headphones to assure individualized learning and self monitoring. </a:t>
            </a:r>
            <a:endParaRPr/>
          </a:p>
          <a:p>
            <a:pPr marL="457200" lvl="0" indent="-342900" rtl="0">
              <a:spcBef>
                <a:spcPts val="0"/>
              </a:spcBef>
              <a:spcAft>
                <a:spcPts val="0"/>
              </a:spcAft>
              <a:buSzPts val="1800"/>
              <a:buChar char="●"/>
            </a:pPr>
            <a:r>
              <a:rPr lang="en"/>
              <a:t>Students will need a personalized login and password which is provided at the beginning of purchase of the program and can be changed for both teacher and student preference. </a:t>
            </a:r>
            <a:endParaRPr/>
          </a:p>
          <a:p>
            <a:pPr marL="457200" lvl="0" indent="-342900" rtl="0">
              <a:spcBef>
                <a:spcPts val="0"/>
              </a:spcBef>
              <a:spcAft>
                <a:spcPts val="0"/>
              </a:spcAft>
              <a:buSzPts val="1800"/>
              <a:buChar char="●"/>
            </a:pPr>
            <a:r>
              <a:rPr lang="en"/>
              <a:t>The cost of the product.</a:t>
            </a:r>
            <a:endParaRPr/>
          </a:p>
          <a:p>
            <a:pPr marL="0" lvl="0" indent="0">
              <a:spcBef>
                <a:spcPts val="1600"/>
              </a:spcBef>
              <a:spcAft>
                <a:spcPts val="1600"/>
              </a:spcAft>
              <a:buNone/>
            </a:pPr>
            <a:endParaRPr/>
          </a:p>
        </p:txBody>
      </p:sp>
      <p:pic>
        <p:nvPicPr>
          <p:cNvPr id="142" name="Shape 142"/>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Cost of TEchnology</a:t>
            </a:r>
            <a:endParaRPr/>
          </a:p>
        </p:txBody>
      </p:sp>
      <p:sp>
        <p:nvSpPr>
          <p:cNvPr id="148" name="Shape 148"/>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To receive a license for iRead, it would cost </a:t>
            </a:r>
            <a:r>
              <a:rPr lang="en" b="1"/>
              <a:t>$35</a:t>
            </a:r>
            <a:r>
              <a:rPr lang="en"/>
              <a:t> per students. </a:t>
            </a:r>
            <a:endParaRPr/>
          </a:p>
          <a:p>
            <a:pPr marL="457200" lvl="0" indent="-342900" rtl="0">
              <a:spcBef>
                <a:spcPts val="0"/>
              </a:spcBef>
              <a:spcAft>
                <a:spcPts val="0"/>
              </a:spcAft>
              <a:buSzPts val="1800"/>
              <a:buChar char="●"/>
            </a:pPr>
            <a:r>
              <a:rPr lang="en"/>
              <a:t>To pilot a class of 28, the total cost would be </a:t>
            </a:r>
            <a:r>
              <a:rPr lang="en" b="1"/>
              <a:t>$980</a:t>
            </a:r>
            <a:r>
              <a:rPr lang="en"/>
              <a:t>. </a:t>
            </a:r>
            <a:endParaRPr/>
          </a:p>
          <a:p>
            <a:pPr marL="457200" lvl="0" indent="-342900" rtl="0">
              <a:spcBef>
                <a:spcPts val="0"/>
              </a:spcBef>
              <a:spcAft>
                <a:spcPts val="0"/>
              </a:spcAft>
              <a:buSzPts val="1800"/>
              <a:buChar char="●"/>
            </a:pPr>
            <a:r>
              <a:rPr lang="en"/>
              <a:t>After state sales tax and fulfillment labor and materials, the grand total of </a:t>
            </a:r>
            <a:r>
              <a:rPr lang="en" b="1"/>
              <a:t>$1,110.45</a:t>
            </a:r>
            <a:r>
              <a:rPr lang="en"/>
              <a:t> would be the cost for one classroom.</a:t>
            </a:r>
            <a:endParaRPr/>
          </a:p>
          <a:p>
            <a:pPr marL="457200" lvl="0" indent="-342900" rtl="0">
              <a:spcBef>
                <a:spcPts val="0"/>
              </a:spcBef>
              <a:spcAft>
                <a:spcPts val="0"/>
              </a:spcAft>
              <a:buSzPts val="1800"/>
              <a:buChar char="●"/>
            </a:pPr>
            <a:r>
              <a:rPr lang="en"/>
              <a:t>Once paid for, both students and teachers have access to the emergent technology anywhere.</a:t>
            </a:r>
            <a:endParaRPr/>
          </a:p>
          <a:p>
            <a:pPr marL="0" lvl="0" indent="0">
              <a:spcBef>
                <a:spcPts val="1600"/>
              </a:spcBef>
              <a:spcAft>
                <a:spcPts val="1600"/>
              </a:spcAft>
              <a:buNone/>
            </a:pPr>
            <a:endParaRPr/>
          </a:p>
        </p:txBody>
      </p:sp>
      <p:pic>
        <p:nvPicPr>
          <p:cNvPr id="149" name="Shape 149"/>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Potential Funding</a:t>
            </a:r>
            <a:endParaRPr/>
          </a:p>
        </p:txBody>
      </p:sp>
      <p:sp>
        <p:nvSpPr>
          <p:cNvPr id="155" name="Shape 155"/>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Fundraising for this emergetn technology is a possiblity to bring funds for the new tool.</a:t>
            </a:r>
            <a:endParaRPr/>
          </a:p>
          <a:p>
            <a:pPr marL="457200" lvl="0" indent="-342900" rtl="0">
              <a:spcBef>
                <a:spcPts val="0"/>
              </a:spcBef>
              <a:spcAft>
                <a:spcPts val="0"/>
              </a:spcAft>
              <a:buSzPts val="1800"/>
              <a:buChar char="●"/>
            </a:pPr>
            <a:r>
              <a:rPr lang="en"/>
              <a:t>Grade levels can come together to apply for a grant that can help with the funds for this new tool.</a:t>
            </a:r>
            <a:endParaRPr/>
          </a:p>
          <a:p>
            <a:pPr marL="914400" lvl="1" indent="-317500" rtl="0">
              <a:spcBef>
                <a:spcPts val="0"/>
              </a:spcBef>
              <a:spcAft>
                <a:spcPts val="0"/>
              </a:spcAft>
              <a:buSzPts val="1400"/>
              <a:buChar char="○"/>
            </a:pPr>
            <a:r>
              <a:rPr lang="en" u="sng">
                <a:solidFill>
                  <a:schemeClr val="hlink"/>
                </a:solidFill>
                <a:hlinkClick r:id="rId3"/>
              </a:rPr>
              <a:t>Digital Wish</a:t>
            </a:r>
            <a:endParaRPr/>
          </a:p>
          <a:p>
            <a:pPr marL="914400" lvl="1" indent="-317500" rtl="0">
              <a:spcBef>
                <a:spcPts val="0"/>
              </a:spcBef>
              <a:spcAft>
                <a:spcPts val="0"/>
              </a:spcAft>
              <a:buSzPts val="1400"/>
              <a:buChar char="○"/>
            </a:pPr>
            <a:r>
              <a:rPr lang="en" u="sng">
                <a:solidFill>
                  <a:schemeClr val="hlink"/>
                </a:solidFill>
                <a:hlinkClick r:id="rId4"/>
              </a:rPr>
              <a:t>Computers for Learning</a:t>
            </a:r>
            <a:endParaRPr/>
          </a:p>
          <a:p>
            <a:pPr marL="914400" lvl="1" indent="-317500" rtl="0">
              <a:spcBef>
                <a:spcPts val="0"/>
              </a:spcBef>
              <a:spcAft>
                <a:spcPts val="0"/>
              </a:spcAft>
              <a:buSzPts val="1400"/>
              <a:buChar char="○"/>
            </a:pPr>
            <a:r>
              <a:rPr lang="en" u="sng">
                <a:solidFill>
                  <a:schemeClr val="hlink"/>
                </a:solidFill>
                <a:hlinkClick r:id="rId5"/>
              </a:rPr>
              <a:t>Dollar General Literacy Grant</a:t>
            </a:r>
            <a:endParaRPr/>
          </a:p>
          <a:p>
            <a:pPr marL="914400" lvl="1" indent="-317500" rtl="0">
              <a:spcBef>
                <a:spcPts val="0"/>
              </a:spcBef>
              <a:spcAft>
                <a:spcPts val="0"/>
              </a:spcAft>
              <a:buSzPts val="1400"/>
              <a:buChar char="○"/>
            </a:pPr>
            <a:r>
              <a:rPr lang="en" u="sng">
                <a:solidFill>
                  <a:schemeClr val="hlink"/>
                </a:solidFill>
                <a:hlinkClick r:id="rId6"/>
              </a:rPr>
              <a:t>Intel Community Grant</a:t>
            </a:r>
            <a:endParaRPr/>
          </a:p>
          <a:p>
            <a:pPr marL="457200" lvl="0" indent="-342900" rtl="0">
              <a:spcBef>
                <a:spcPts val="0"/>
              </a:spcBef>
              <a:spcAft>
                <a:spcPts val="0"/>
              </a:spcAft>
              <a:buSzPts val="1800"/>
              <a:buChar char="●"/>
            </a:pPr>
            <a:r>
              <a:rPr lang="en"/>
              <a:t>Teachers can create a Donors Choose project to be funded by volunteers all over the country.</a:t>
            </a:r>
            <a:endParaRPr/>
          </a:p>
        </p:txBody>
      </p:sp>
      <p:pic>
        <p:nvPicPr>
          <p:cNvPr id="156" name="Shape 156"/>
          <p:cNvPicPr preferRelativeResize="0"/>
          <p:nvPr/>
        </p:nvPicPr>
        <p:blipFill>
          <a:blip r:embed="rId7">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can teachers use this Technology</a:t>
            </a:r>
            <a:endParaRPr/>
          </a:p>
        </p:txBody>
      </p:sp>
      <p:sp>
        <p:nvSpPr>
          <p:cNvPr id="162" name="Shape 162"/>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Teachers have access to all the resources needed to implement lessons within the program.</a:t>
            </a:r>
            <a:endParaRPr/>
          </a:p>
          <a:p>
            <a:pPr marL="457200" lvl="0" indent="-342900" rtl="0">
              <a:spcBef>
                <a:spcPts val="0"/>
              </a:spcBef>
              <a:spcAft>
                <a:spcPts val="0"/>
              </a:spcAft>
              <a:buSzPts val="1800"/>
              <a:buChar char="●"/>
            </a:pPr>
            <a:r>
              <a:rPr lang="en"/>
              <a:t>Teachers can monitor student performances anytime and anywhere. </a:t>
            </a:r>
            <a:endParaRPr/>
          </a:p>
          <a:p>
            <a:pPr marL="457200" lvl="0" indent="-342900" rtl="0">
              <a:spcBef>
                <a:spcPts val="0"/>
              </a:spcBef>
              <a:spcAft>
                <a:spcPts val="0"/>
              </a:spcAft>
              <a:buSzPts val="1800"/>
              <a:buChar char="●"/>
            </a:pPr>
            <a:r>
              <a:rPr lang="en"/>
              <a:t>They have access to student data snapshots, student performance report, student growth report, and leadership dashboard.</a:t>
            </a:r>
            <a:endParaRPr/>
          </a:p>
          <a:p>
            <a:pPr marL="457200" lvl="0" indent="-342900">
              <a:spcBef>
                <a:spcPts val="0"/>
              </a:spcBef>
              <a:spcAft>
                <a:spcPts val="0"/>
              </a:spcAft>
              <a:buSzPts val="1800"/>
              <a:buChar char="●"/>
            </a:pPr>
            <a:r>
              <a:rPr lang="en"/>
              <a:t>Leadership dashboard allows teachers and administration to see where students fall within the district, county, and state level of performances. </a:t>
            </a:r>
            <a:endParaRPr/>
          </a:p>
        </p:txBody>
      </p:sp>
      <p:pic>
        <p:nvPicPr>
          <p:cNvPr id="163" name="Shape 163"/>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can teachers use this Technology</a:t>
            </a:r>
            <a:endParaRPr/>
          </a:p>
          <a:p>
            <a:pPr marL="0" lvl="0" indent="0">
              <a:spcBef>
                <a:spcPts val="0"/>
              </a:spcBef>
              <a:spcAft>
                <a:spcPts val="0"/>
              </a:spcAft>
              <a:buNone/>
            </a:pPr>
            <a:endParaRPr/>
          </a:p>
        </p:txBody>
      </p:sp>
      <p:sp>
        <p:nvSpPr>
          <p:cNvPr id="169" name="Shape 169"/>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Teachers have access to the “Groupinator” which groups students based on their level of skills. </a:t>
            </a:r>
            <a:endParaRPr/>
          </a:p>
          <a:p>
            <a:pPr marL="457200" lvl="0" indent="-342900" rtl="0">
              <a:spcBef>
                <a:spcPts val="0"/>
              </a:spcBef>
              <a:spcAft>
                <a:spcPts val="0"/>
              </a:spcAft>
              <a:buSzPts val="1800"/>
              <a:buChar char="●"/>
            </a:pPr>
            <a:r>
              <a:rPr lang="en"/>
              <a:t>Teachers can also create additional groups for guided reading and assign lessons within the groups.</a:t>
            </a:r>
            <a:endParaRPr/>
          </a:p>
          <a:p>
            <a:pPr marL="457200" lvl="0" indent="-342900" rtl="0">
              <a:spcBef>
                <a:spcPts val="0"/>
              </a:spcBef>
              <a:spcAft>
                <a:spcPts val="0"/>
              </a:spcAft>
              <a:buSzPts val="1800"/>
              <a:buChar char="●"/>
            </a:pPr>
            <a:r>
              <a:rPr lang="en"/>
              <a:t>Teachers have access to data driven lessons that accommodate students within their appropriate skills.</a:t>
            </a:r>
            <a:endParaRPr/>
          </a:p>
          <a:p>
            <a:pPr marL="457200" lvl="0" indent="-342900" rtl="0">
              <a:spcBef>
                <a:spcPts val="0"/>
              </a:spcBef>
              <a:spcAft>
                <a:spcPts val="0"/>
              </a:spcAft>
              <a:buSzPts val="1800"/>
              <a:buChar char="●"/>
            </a:pPr>
            <a:r>
              <a:rPr lang="en"/>
              <a:t>Teachers can plan their weekly lessons.</a:t>
            </a:r>
            <a:endParaRPr/>
          </a:p>
          <a:p>
            <a:pPr marL="457200" lvl="0" indent="-342900">
              <a:spcBef>
                <a:spcPts val="0"/>
              </a:spcBef>
              <a:spcAft>
                <a:spcPts val="0"/>
              </a:spcAft>
              <a:buSzPts val="1800"/>
              <a:buChar char="●"/>
            </a:pPr>
            <a:r>
              <a:rPr lang="en"/>
              <a:t>Resources are provided and can be downloaded to match whole group lessons and independent practices for center rotations. </a:t>
            </a:r>
            <a:endParaRPr/>
          </a:p>
        </p:txBody>
      </p:sp>
      <p:pic>
        <p:nvPicPr>
          <p:cNvPr id="170" name="Shape 170"/>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11700" y="1180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does iRead promote Specific Learning </a:t>
            </a:r>
            <a:endParaRPr/>
          </a:p>
          <a:p>
            <a:pPr marL="0" lvl="0" indent="0">
              <a:spcBef>
                <a:spcPts val="0"/>
              </a:spcBef>
              <a:spcAft>
                <a:spcPts val="0"/>
              </a:spcAft>
              <a:buNone/>
            </a:pPr>
            <a:r>
              <a:rPr lang="en"/>
              <a:t>Goals?</a:t>
            </a:r>
            <a:endParaRPr/>
          </a:p>
        </p:txBody>
      </p:sp>
      <p:sp>
        <p:nvSpPr>
          <p:cNvPr id="176" name="Shape 176"/>
          <p:cNvSpPr txBox="1">
            <a:spLocks noGrp="1"/>
          </p:cNvSpPr>
          <p:nvPr>
            <p:ph type="body" idx="1"/>
          </p:nvPr>
        </p:nvSpPr>
        <p:spPr>
          <a:xfrm>
            <a:off x="311700" y="1590700"/>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iRead provides targeted instruction and on going practice in foundational reading.</a:t>
            </a:r>
            <a:endParaRPr/>
          </a:p>
          <a:p>
            <a:pPr marL="914400" lvl="1" indent="-317500" rtl="0">
              <a:spcBef>
                <a:spcPts val="0"/>
              </a:spcBef>
              <a:spcAft>
                <a:spcPts val="0"/>
              </a:spcAft>
              <a:buSzPts val="1400"/>
              <a:buChar char="○"/>
            </a:pPr>
            <a:r>
              <a:rPr lang="en"/>
              <a:t>Phonological awareness</a:t>
            </a:r>
            <a:endParaRPr/>
          </a:p>
          <a:p>
            <a:pPr marL="914400" lvl="1" indent="-317500" rtl="0">
              <a:spcBef>
                <a:spcPts val="0"/>
              </a:spcBef>
              <a:spcAft>
                <a:spcPts val="0"/>
              </a:spcAft>
              <a:buSzPts val="1400"/>
              <a:buChar char="○"/>
            </a:pPr>
            <a:r>
              <a:rPr lang="en"/>
              <a:t>Alphabet knowledge</a:t>
            </a:r>
            <a:endParaRPr/>
          </a:p>
          <a:p>
            <a:pPr marL="914400" lvl="1" indent="-317500" rtl="0">
              <a:spcBef>
                <a:spcPts val="0"/>
              </a:spcBef>
              <a:spcAft>
                <a:spcPts val="0"/>
              </a:spcAft>
              <a:buSzPts val="1400"/>
              <a:buChar char="○"/>
            </a:pPr>
            <a:r>
              <a:rPr lang="en"/>
              <a:t>Phonics</a:t>
            </a:r>
            <a:endParaRPr/>
          </a:p>
          <a:p>
            <a:pPr marL="914400" lvl="1" indent="-317500" rtl="0">
              <a:spcBef>
                <a:spcPts val="0"/>
              </a:spcBef>
              <a:spcAft>
                <a:spcPts val="0"/>
              </a:spcAft>
              <a:buSzPts val="1400"/>
              <a:buChar char="○"/>
            </a:pPr>
            <a:r>
              <a:rPr lang="en"/>
              <a:t>Decoding</a:t>
            </a:r>
            <a:endParaRPr/>
          </a:p>
          <a:p>
            <a:pPr marL="914400" lvl="1" indent="-317500" rtl="0">
              <a:spcBef>
                <a:spcPts val="0"/>
              </a:spcBef>
              <a:spcAft>
                <a:spcPts val="0"/>
              </a:spcAft>
              <a:buSzPts val="1400"/>
              <a:buChar char="○"/>
            </a:pPr>
            <a:r>
              <a:rPr lang="en"/>
              <a:t>Word recognition</a:t>
            </a:r>
            <a:endParaRPr/>
          </a:p>
          <a:p>
            <a:pPr marL="914400" lvl="1" indent="-317500" rtl="0">
              <a:spcBef>
                <a:spcPts val="0"/>
              </a:spcBef>
              <a:spcAft>
                <a:spcPts val="0"/>
              </a:spcAft>
              <a:buSzPts val="1400"/>
              <a:buChar char="○"/>
            </a:pPr>
            <a:r>
              <a:rPr lang="en"/>
              <a:t>Fluency</a:t>
            </a:r>
            <a:endParaRPr/>
          </a:p>
          <a:p>
            <a:pPr marL="914400" lvl="1" indent="-317500">
              <a:spcBef>
                <a:spcPts val="0"/>
              </a:spcBef>
              <a:spcAft>
                <a:spcPts val="0"/>
              </a:spcAft>
              <a:buSzPts val="1400"/>
              <a:buChar char="○"/>
            </a:pPr>
            <a:r>
              <a:rPr lang="en"/>
              <a:t>Morphological awareness (root words, prefixes, suffixes, and grammatical inflections)</a:t>
            </a:r>
            <a:endParaRPr/>
          </a:p>
        </p:txBody>
      </p:sp>
      <p:pic>
        <p:nvPicPr>
          <p:cNvPr id="177" name="Shape 177"/>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can iRead be used to Differentiate?</a:t>
            </a:r>
            <a:endParaRPr/>
          </a:p>
        </p:txBody>
      </p:sp>
      <p:sp>
        <p:nvSpPr>
          <p:cNvPr id="183" name="Shape 183"/>
          <p:cNvSpPr txBox="1">
            <a:spLocks noGrp="1"/>
          </p:cNvSpPr>
          <p:nvPr>
            <p:ph type="body" idx="1"/>
          </p:nvPr>
        </p:nvSpPr>
        <p:spPr>
          <a:xfrm>
            <a:off x="311700" y="1228675"/>
            <a:ext cx="8520600" cy="37776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Each student is provided with scaffold and support necessary to teach them how to read.</a:t>
            </a:r>
            <a:endParaRPr/>
          </a:p>
          <a:p>
            <a:pPr marL="457200" lvl="0" indent="-342900" rtl="0">
              <a:spcBef>
                <a:spcPts val="0"/>
              </a:spcBef>
              <a:spcAft>
                <a:spcPts val="0"/>
              </a:spcAft>
              <a:buSzPts val="1800"/>
              <a:buChar char="●"/>
            </a:pPr>
            <a:r>
              <a:rPr lang="en"/>
              <a:t>Curriculum embedded fast track assessment enables students to progress through the program at their own pace.</a:t>
            </a:r>
            <a:endParaRPr/>
          </a:p>
          <a:p>
            <a:pPr marL="914400" lvl="1" indent="-317500" rtl="0">
              <a:spcBef>
                <a:spcPts val="0"/>
              </a:spcBef>
              <a:spcAft>
                <a:spcPts val="0"/>
              </a:spcAft>
              <a:buSzPts val="1400"/>
              <a:buChar char="○"/>
            </a:pPr>
            <a:r>
              <a:rPr lang="en"/>
              <a:t>Adjusted time</a:t>
            </a:r>
            <a:endParaRPr/>
          </a:p>
          <a:p>
            <a:pPr marL="914400" lvl="1" indent="-317500" rtl="0">
              <a:spcBef>
                <a:spcPts val="0"/>
              </a:spcBef>
              <a:spcAft>
                <a:spcPts val="0"/>
              </a:spcAft>
              <a:buSzPts val="1400"/>
              <a:buChar char="○"/>
            </a:pPr>
            <a:r>
              <a:rPr lang="en"/>
              <a:t>Adjusted speed</a:t>
            </a:r>
            <a:endParaRPr/>
          </a:p>
          <a:p>
            <a:pPr marL="914400" lvl="1" indent="-317500" rtl="0">
              <a:spcBef>
                <a:spcPts val="0"/>
              </a:spcBef>
              <a:spcAft>
                <a:spcPts val="0"/>
              </a:spcAft>
              <a:buSzPts val="1400"/>
              <a:buChar char="○"/>
            </a:pPr>
            <a:r>
              <a:rPr lang="en"/>
              <a:t>Adjusted content</a:t>
            </a:r>
            <a:endParaRPr/>
          </a:p>
          <a:p>
            <a:pPr marL="457200" lvl="0" indent="-342900" rtl="0">
              <a:spcBef>
                <a:spcPts val="0"/>
              </a:spcBef>
              <a:spcAft>
                <a:spcPts val="0"/>
              </a:spcAft>
              <a:buSzPts val="1800"/>
              <a:buChar char="●"/>
            </a:pPr>
            <a:r>
              <a:rPr lang="en"/>
              <a:t>Differentiate instruction through a combination of;</a:t>
            </a:r>
            <a:endParaRPr/>
          </a:p>
          <a:p>
            <a:pPr marL="914400" lvl="1" indent="-317500" rtl="0">
              <a:spcBef>
                <a:spcPts val="0"/>
              </a:spcBef>
              <a:spcAft>
                <a:spcPts val="0"/>
              </a:spcAft>
              <a:buSzPts val="1400"/>
              <a:buChar char="○"/>
            </a:pPr>
            <a:r>
              <a:rPr lang="en"/>
              <a:t>Visual</a:t>
            </a:r>
            <a:endParaRPr/>
          </a:p>
          <a:p>
            <a:pPr marL="914400" lvl="1" indent="-317500" rtl="0">
              <a:spcBef>
                <a:spcPts val="0"/>
              </a:spcBef>
              <a:spcAft>
                <a:spcPts val="0"/>
              </a:spcAft>
              <a:buSzPts val="1400"/>
              <a:buChar char="○"/>
            </a:pPr>
            <a:r>
              <a:rPr lang="en"/>
              <a:t>Auditory</a:t>
            </a:r>
            <a:endParaRPr/>
          </a:p>
          <a:p>
            <a:pPr marL="914400" lvl="1" indent="-317500" rtl="0">
              <a:spcBef>
                <a:spcPts val="0"/>
              </a:spcBef>
              <a:spcAft>
                <a:spcPts val="0"/>
              </a:spcAft>
              <a:buSzPts val="1400"/>
              <a:buChar char="○"/>
            </a:pPr>
            <a:r>
              <a:rPr lang="en"/>
              <a:t>Tactil</a:t>
            </a:r>
            <a:endParaRPr/>
          </a:p>
          <a:p>
            <a:pPr marL="914400" lvl="1" indent="-317500">
              <a:spcBef>
                <a:spcPts val="0"/>
              </a:spcBef>
              <a:spcAft>
                <a:spcPts val="0"/>
              </a:spcAft>
              <a:buSzPts val="1400"/>
              <a:buChar char="○"/>
            </a:pPr>
            <a:r>
              <a:rPr lang="en"/>
              <a:t>Kinesthetic Means</a:t>
            </a:r>
            <a:endParaRPr/>
          </a:p>
        </p:txBody>
      </p:sp>
      <p:pic>
        <p:nvPicPr>
          <p:cNvPr id="184" name="Shape 184"/>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iRead?</a:t>
            </a:r>
            <a:endParaRPr/>
          </a:p>
        </p:txBody>
      </p:sp>
      <p:sp>
        <p:nvSpPr>
          <p:cNvPr id="64" name="Shape 6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A digital foundational reading program.</a:t>
            </a:r>
            <a:endParaRPr/>
          </a:p>
          <a:p>
            <a:pPr marL="457200" lvl="0" indent="-342900" rtl="0">
              <a:spcBef>
                <a:spcPts val="0"/>
              </a:spcBef>
              <a:spcAft>
                <a:spcPts val="0"/>
              </a:spcAft>
              <a:buSzPts val="1800"/>
              <a:buChar char="●"/>
            </a:pPr>
            <a:r>
              <a:rPr lang="en"/>
              <a:t>Organized around five principles that deliver early reading instructions.</a:t>
            </a:r>
            <a:endParaRPr/>
          </a:p>
          <a:p>
            <a:pPr marL="914400" lvl="1" indent="-317500" rtl="0">
              <a:spcBef>
                <a:spcPts val="0"/>
              </a:spcBef>
              <a:spcAft>
                <a:spcPts val="0"/>
              </a:spcAft>
              <a:buSzPts val="1400"/>
              <a:buChar char="○"/>
            </a:pPr>
            <a:r>
              <a:rPr lang="en"/>
              <a:t>Personalized Progression</a:t>
            </a:r>
            <a:endParaRPr/>
          </a:p>
          <a:p>
            <a:pPr marL="914400" lvl="1" indent="-317500" rtl="0">
              <a:spcBef>
                <a:spcPts val="0"/>
              </a:spcBef>
              <a:spcAft>
                <a:spcPts val="0"/>
              </a:spcAft>
              <a:buSzPts val="1400"/>
              <a:buChar char="○"/>
            </a:pPr>
            <a:r>
              <a:rPr lang="en"/>
              <a:t>Embedded Assessments</a:t>
            </a:r>
            <a:endParaRPr/>
          </a:p>
          <a:p>
            <a:pPr marL="914400" lvl="1" indent="-317500" rtl="0">
              <a:spcBef>
                <a:spcPts val="0"/>
              </a:spcBef>
              <a:spcAft>
                <a:spcPts val="0"/>
              </a:spcAft>
              <a:buSzPts val="1400"/>
              <a:buChar char="○"/>
            </a:pPr>
            <a:r>
              <a:rPr lang="en"/>
              <a:t>Gaming Theory</a:t>
            </a:r>
            <a:endParaRPr/>
          </a:p>
          <a:p>
            <a:pPr marL="914400" lvl="1" indent="-317500" rtl="0">
              <a:spcBef>
                <a:spcPts val="0"/>
              </a:spcBef>
              <a:spcAft>
                <a:spcPts val="0"/>
              </a:spcAft>
              <a:buSzPts val="1400"/>
              <a:buChar char="○"/>
            </a:pPr>
            <a:r>
              <a:rPr lang="en"/>
              <a:t>Effective Teaching</a:t>
            </a:r>
            <a:endParaRPr/>
          </a:p>
          <a:p>
            <a:pPr marL="914400" lvl="1" indent="-317500" rtl="0">
              <a:spcBef>
                <a:spcPts val="0"/>
              </a:spcBef>
              <a:spcAft>
                <a:spcPts val="0"/>
              </a:spcAft>
              <a:buSzPts val="1400"/>
              <a:buChar char="○"/>
            </a:pPr>
            <a:r>
              <a:rPr lang="en"/>
              <a:t>Supportive Learning Environment</a:t>
            </a:r>
            <a:endParaRPr/>
          </a:p>
          <a:p>
            <a:pPr marL="457200" lvl="0" indent="-342900">
              <a:spcBef>
                <a:spcPts val="0"/>
              </a:spcBef>
              <a:spcAft>
                <a:spcPts val="0"/>
              </a:spcAft>
              <a:buSzPts val="1800"/>
              <a:buChar char="●"/>
            </a:pPr>
            <a:r>
              <a:rPr lang="en"/>
              <a:t>SAM Central is a digital environment where educators can be efficient and effective in the classroom.</a:t>
            </a:r>
            <a:endParaRPr/>
          </a:p>
        </p:txBody>
      </p:sp>
      <p:pic>
        <p:nvPicPr>
          <p:cNvPr id="65" name="Shape 65"/>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can iRead be used to Differentiate? </a:t>
            </a:r>
            <a:endParaRPr/>
          </a:p>
          <a:p>
            <a:pPr marL="0" lvl="0" indent="0">
              <a:spcBef>
                <a:spcPts val="0"/>
              </a:spcBef>
              <a:spcAft>
                <a:spcPts val="0"/>
              </a:spcAft>
              <a:buNone/>
            </a:pPr>
            <a:r>
              <a:rPr lang="en"/>
              <a:t>Cont… </a:t>
            </a:r>
            <a:endParaRPr/>
          </a:p>
          <a:p>
            <a:pPr marL="0" lvl="0" indent="0">
              <a:spcBef>
                <a:spcPts val="0"/>
              </a:spcBef>
              <a:spcAft>
                <a:spcPts val="0"/>
              </a:spcAft>
              <a:buNone/>
            </a:pPr>
            <a:endParaRPr/>
          </a:p>
        </p:txBody>
      </p:sp>
      <p:sp>
        <p:nvSpPr>
          <p:cNvPr id="190" name="Shape 190"/>
          <p:cNvSpPr txBox="1">
            <a:spLocks noGrp="1"/>
          </p:cNvSpPr>
          <p:nvPr>
            <p:ph type="body" idx="1"/>
          </p:nvPr>
        </p:nvSpPr>
        <p:spPr>
          <a:xfrm>
            <a:off x="311700" y="1615700"/>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iRead aligns with the principles of Universal Design for Learning (UDL).</a:t>
            </a:r>
            <a:endParaRPr/>
          </a:p>
          <a:p>
            <a:pPr marL="914400" lvl="1" indent="-317500" rtl="0">
              <a:spcBef>
                <a:spcPts val="0"/>
              </a:spcBef>
              <a:spcAft>
                <a:spcPts val="0"/>
              </a:spcAft>
              <a:buSzPts val="1400"/>
              <a:buChar char="○"/>
            </a:pPr>
            <a:r>
              <a:rPr lang="en"/>
              <a:t>Provides multiple means of representation, expression, and engagement.</a:t>
            </a:r>
            <a:endParaRPr/>
          </a:p>
          <a:p>
            <a:pPr marL="457200" lvl="0" indent="-342900" rtl="0">
              <a:spcBef>
                <a:spcPts val="0"/>
              </a:spcBef>
              <a:spcAft>
                <a:spcPts val="0"/>
              </a:spcAft>
              <a:buSzPts val="1800"/>
              <a:buChar char="●"/>
            </a:pPr>
            <a:r>
              <a:rPr lang="en"/>
              <a:t>Multiple points of entry allow students to begin at the appropriate level and progress towards reading proficiency.</a:t>
            </a:r>
            <a:endParaRPr/>
          </a:p>
          <a:p>
            <a:pPr marL="457200" lvl="0" indent="-342900">
              <a:spcBef>
                <a:spcPts val="0"/>
              </a:spcBef>
              <a:spcAft>
                <a:spcPts val="0"/>
              </a:spcAft>
              <a:buSzPts val="1800"/>
              <a:buChar char="●"/>
            </a:pPr>
            <a:r>
              <a:rPr lang="en"/>
              <a:t>iRead also incorporates bilingual lessons for students who speak Spanish and are learning how to speak English. </a:t>
            </a:r>
            <a:endParaRPr/>
          </a:p>
        </p:txBody>
      </p:sp>
      <p:pic>
        <p:nvPicPr>
          <p:cNvPr id="191" name="Shape 191"/>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can iRead promote communication?</a:t>
            </a:r>
            <a:endParaRPr/>
          </a:p>
        </p:txBody>
      </p:sp>
      <p:sp>
        <p:nvSpPr>
          <p:cNvPr id="197" name="Shape 197"/>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iRead strengthens the school to home connection by providing programs and online resources supporting the diversity of each family.</a:t>
            </a:r>
            <a:endParaRPr/>
          </a:p>
          <a:p>
            <a:pPr marL="457200" lvl="0" indent="-342900" rtl="0">
              <a:spcBef>
                <a:spcPts val="0"/>
              </a:spcBef>
              <a:spcAft>
                <a:spcPts val="0"/>
              </a:spcAft>
              <a:buSzPts val="1800"/>
              <a:buChar char="●"/>
            </a:pPr>
            <a:r>
              <a:rPr lang="en"/>
              <a:t>Instruction and practice can be done anywhere internet is found. </a:t>
            </a:r>
            <a:endParaRPr/>
          </a:p>
          <a:p>
            <a:pPr marL="457200" lvl="0" indent="-342900" rtl="0">
              <a:spcBef>
                <a:spcPts val="0"/>
              </a:spcBef>
              <a:spcAft>
                <a:spcPts val="0"/>
              </a:spcAft>
              <a:buSzPts val="1800"/>
              <a:buChar char="●"/>
            </a:pPr>
            <a:r>
              <a:rPr lang="en"/>
              <a:t>The Bilingual Family portal provides family with the tools they need to stay connected to their child’s work at school.</a:t>
            </a:r>
            <a:endParaRPr/>
          </a:p>
          <a:p>
            <a:pPr marL="914400" lvl="1" indent="-317500" rtl="0">
              <a:spcBef>
                <a:spcPts val="0"/>
              </a:spcBef>
              <a:spcAft>
                <a:spcPts val="0"/>
              </a:spcAft>
              <a:buSzPts val="1400"/>
              <a:buChar char="○"/>
            </a:pPr>
            <a:r>
              <a:rPr lang="en"/>
              <a:t>Resources and books are also available within the portal. </a:t>
            </a:r>
            <a:endParaRPr/>
          </a:p>
        </p:txBody>
      </p:sp>
      <p:pic>
        <p:nvPicPr>
          <p:cNvPr id="198" name="Shape 198"/>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311700" y="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REsearch Evaluation</a:t>
            </a:r>
            <a:endParaRPr/>
          </a:p>
        </p:txBody>
      </p:sp>
      <p:sp>
        <p:nvSpPr>
          <p:cNvPr id="204" name="Shape 204"/>
          <p:cNvSpPr txBox="1">
            <a:spLocks noGrp="1"/>
          </p:cNvSpPr>
          <p:nvPr>
            <p:ph type="body" idx="1"/>
          </p:nvPr>
        </p:nvSpPr>
        <p:spPr>
          <a:xfrm>
            <a:off x="311700" y="801000"/>
            <a:ext cx="8520600" cy="42003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Because of its new development in 2013 and its recent transition from Scholastic to Houghton Mifflin Harcourt, there is not any research available on the effects iRead has in the classroom.</a:t>
            </a:r>
            <a:endParaRPr/>
          </a:p>
          <a:p>
            <a:pPr marL="457200" lvl="0" indent="-342900" rtl="0">
              <a:spcBef>
                <a:spcPts val="0"/>
              </a:spcBef>
              <a:spcAft>
                <a:spcPts val="0"/>
              </a:spcAft>
              <a:buSzPts val="1800"/>
              <a:buChar char="●"/>
            </a:pPr>
            <a:r>
              <a:rPr lang="en"/>
              <a:t>According to some of the developers, more than a decade of research working with tools made for older, struggling, readers, the impact on adaptive technology has shown these programs to be positively effective (Washington, 2011)</a:t>
            </a:r>
            <a:endParaRPr/>
          </a:p>
          <a:p>
            <a:pPr marL="457200" lvl="0" indent="-342900" rtl="0">
              <a:spcBef>
                <a:spcPts val="0"/>
              </a:spcBef>
              <a:spcAft>
                <a:spcPts val="0"/>
              </a:spcAft>
              <a:buSzPts val="1800"/>
              <a:buChar char="●"/>
            </a:pPr>
            <a:r>
              <a:rPr lang="en"/>
              <a:t>Napa Valley Unified school district implemented iRead for he 2013-2014 school year and found that results to close the achievement gap for young learners having 75% of students ready to read on a third grade level. </a:t>
            </a:r>
            <a:endParaRPr/>
          </a:p>
        </p:txBody>
      </p:sp>
      <p:pic>
        <p:nvPicPr>
          <p:cNvPr id="205" name="Shape 205"/>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Research Evaluation cont… </a:t>
            </a:r>
            <a:endParaRPr/>
          </a:p>
        </p:txBody>
      </p:sp>
      <p:sp>
        <p:nvSpPr>
          <p:cNvPr id="211" name="Shape 211"/>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Napa Valley Unified school district implemented iRead for he 2013-2014 school year and found that results to close the achievement gap for young learners having 75% of students ready to read on a third grade level (Alex &amp; Alexander, 2011).</a:t>
            </a:r>
            <a:endParaRPr/>
          </a:p>
          <a:p>
            <a:pPr marL="457200" lvl="0" indent="-342900" rtl="0">
              <a:spcBef>
                <a:spcPts val="0"/>
              </a:spcBef>
              <a:spcAft>
                <a:spcPts val="0"/>
              </a:spcAft>
              <a:buSzPts val="1800"/>
              <a:buChar char="●"/>
            </a:pPr>
            <a:r>
              <a:rPr lang="en"/>
              <a:t>From my own use of iRead at a public school in Cobb County from 2014-2017. During our data team meetings, there was an increase of English proficiency of those that speak Spanish as their first language. </a:t>
            </a:r>
            <a:endParaRPr/>
          </a:p>
          <a:p>
            <a:pPr marL="0" lvl="0" indent="0">
              <a:spcBef>
                <a:spcPts val="1600"/>
              </a:spcBef>
              <a:spcAft>
                <a:spcPts val="1600"/>
              </a:spcAft>
              <a:buNone/>
            </a:pPr>
            <a:endParaRPr/>
          </a:p>
        </p:txBody>
      </p:sp>
      <p:pic>
        <p:nvPicPr>
          <p:cNvPr id="212" name="Shape 212"/>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Implementation Plan</a:t>
            </a:r>
            <a:endParaRPr/>
          </a:p>
        </p:txBody>
      </p:sp>
      <p:sp>
        <p:nvSpPr>
          <p:cNvPr id="218" name="Shape 218"/>
          <p:cNvSpPr txBox="1">
            <a:spLocks noGrp="1"/>
          </p:cNvSpPr>
          <p:nvPr>
            <p:ph type="body" idx="1"/>
          </p:nvPr>
        </p:nvSpPr>
        <p:spPr>
          <a:xfrm>
            <a:off x="311700" y="1228675"/>
            <a:ext cx="8520600" cy="36651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Teachers will need to be trained on the program and how they can use the materials provided to help implement each whole and small group lessons.</a:t>
            </a:r>
            <a:endParaRPr/>
          </a:p>
          <a:p>
            <a:pPr marL="457200" lvl="0" indent="-342900" rtl="0">
              <a:spcBef>
                <a:spcPts val="0"/>
              </a:spcBef>
              <a:spcAft>
                <a:spcPts val="0"/>
              </a:spcAft>
              <a:buSzPts val="1800"/>
              <a:buChar char="●"/>
            </a:pPr>
            <a:r>
              <a:rPr lang="en"/>
              <a:t>Teachers will need to know how to monitor students progress from the emergent technology. Teachers must know how students performed within each skill to pull areas of weakness to plan effective lessons for small group sessions. </a:t>
            </a:r>
            <a:endParaRPr/>
          </a:p>
          <a:p>
            <a:pPr marL="457200" lvl="0" indent="-342900" rtl="0">
              <a:spcBef>
                <a:spcPts val="0"/>
              </a:spcBef>
              <a:spcAft>
                <a:spcPts val="0"/>
              </a:spcAft>
              <a:buSzPts val="1800"/>
              <a:buChar char="●"/>
            </a:pPr>
            <a:r>
              <a:rPr lang="en"/>
              <a:t>Teachers will need to know basic skills on the computer, for example, being able to adjust the volume on the computer and on the headphones. </a:t>
            </a:r>
            <a:endParaRPr/>
          </a:p>
        </p:txBody>
      </p:sp>
      <p:pic>
        <p:nvPicPr>
          <p:cNvPr id="219" name="Shape 219"/>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Reflection</a:t>
            </a:r>
            <a:endParaRPr/>
          </a:p>
        </p:txBody>
      </p:sp>
      <p:sp>
        <p:nvSpPr>
          <p:cNvPr id="225" name="Shape 225"/>
          <p:cNvSpPr txBox="1">
            <a:spLocks noGrp="1"/>
          </p:cNvSpPr>
          <p:nvPr>
            <p:ph type="body" idx="1"/>
          </p:nvPr>
        </p:nvSpPr>
        <p:spPr>
          <a:xfrm>
            <a:off x="311700" y="1093850"/>
            <a:ext cx="8520600" cy="38523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My previous use on the emergent technology tool got me interested enough to evaluate it. I was already familiar with some of the areas but I learned a lot about the resources that are provided for teachers and more about the support for professional development. </a:t>
            </a:r>
            <a:endParaRPr/>
          </a:p>
          <a:p>
            <a:pPr marL="457200" lvl="0" indent="-342900" rtl="0">
              <a:spcBef>
                <a:spcPts val="0"/>
              </a:spcBef>
              <a:spcAft>
                <a:spcPts val="0"/>
              </a:spcAft>
              <a:buSzPts val="1800"/>
              <a:buChar char="●"/>
            </a:pPr>
            <a:r>
              <a:rPr lang="en"/>
              <a:t>This experience improved my professional practice by being able to gain a better understanding of the tool and how teachers can use the tool to improve classroom lessons. </a:t>
            </a:r>
            <a:endParaRPr/>
          </a:p>
          <a:p>
            <a:pPr marL="457200" lvl="0" indent="-342900">
              <a:spcBef>
                <a:spcPts val="0"/>
              </a:spcBef>
              <a:spcAft>
                <a:spcPts val="0"/>
              </a:spcAft>
              <a:buSzPts val="1800"/>
              <a:buChar char="●"/>
            </a:pPr>
            <a:r>
              <a:rPr lang="en"/>
              <a:t>I plan on presenting this tool to my principal and possibly get a grant to begin a pilot for next school year. </a:t>
            </a:r>
            <a:endParaRPr/>
          </a:p>
        </p:txBody>
      </p:sp>
      <p:pic>
        <p:nvPicPr>
          <p:cNvPr id="226" name="Shape 226"/>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Resources</a:t>
            </a:r>
            <a:endParaRPr/>
          </a:p>
        </p:txBody>
      </p:sp>
      <p:sp>
        <p:nvSpPr>
          <p:cNvPr id="232" name="Shape 232"/>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u="sng">
                <a:solidFill>
                  <a:schemeClr val="hlink"/>
                </a:solidFill>
                <a:hlinkClick r:id="rId3"/>
              </a:rPr>
              <a:t>iRead</a:t>
            </a:r>
            <a:endParaRPr/>
          </a:p>
          <a:p>
            <a:pPr marL="0" lvl="0" indent="0" rtl="0">
              <a:spcBef>
                <a:spcPts val="1600"/>
              </a:spcBef>
              <a:spcAft>
                <a:spcPts val="0"/>
              </a:spcAft>
              <a:buNone/>
            </a:pPr>
            <a:r>
              <a:rPr lang="en"/>
              <a:t>Adams, M.J., &amp; Alexander, F.(2011). A Vaccine to prevent 		3rd grade retention. </a:t>
            </a:r>
            <a:r>
              <a:rPr lang="en" i="1"/>
              <a:t>Education Week.</a:t>
            </a:r>
            <a:endParaRPr i="1"/>
          </a:p>
          <a:p>
            <a:pPr marL="0" lvl="0" indent="0" rtl="0">
              <a:spcBef>
                <a:spcPts val="1600"/>
              </a:spcBef>
              <a:spcAft>
                <a:spcPts val="1600"/>
              </a:spcAft>
              <a:buNone/>
            </a:pPr>
            <a:r>
              <a:rPr lang="en"/>
              <a:t>Washington, J. (2011). Turning Challenges into Strengths.		 </a:t>
            </a:r>
            <a:r>
              <a:rPr lang="en" i="1"/>
              <a:t>Education Week</a:t>
            </a:r>
            <a:r>
              <a:rPr lang="en"/>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iRead cont...</a:t>
            </a:r>
            <a:endParaRPr/>
          </a:p>
        </p:txBody>
      </p:sp>
      <p:sp>
        <p:nvSpPr>
          <p:cNvPr id="71" name="Shape 71"/>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Teachers have access to actionable data and reports.</a:t>
            </a:r>
            <a:endParaRPr/>
          </a:p>
          <a:p>
            <a:pPr marL="914400" lvl="1" indent="-317500" rtl="0">
              <a:spcBef>
                <a:spcPts val="0"/>
              </a:spcBef>
              <a:spcAft>
                <a:spcPts val="0"/>
              </a:spcAft>
              <a:buSzPts val="1400"/>
              <a:buChar char="○"/>
            </a:pPr>
            <a:r>
              <a:rPr lang="en"/>
              <a:t>View at-a-glance classroom performance that helps with…</a:t>
            </a:r>
            <a:endParaRPr/>
          </a:p>
          <a:p>
            <a:pPr marL="1371600" lvl="2" indent="-317500" rtl="0">
              <a:spcBef>
                <a:spcPts val="0"/>
              </a:spcBef>
              <a:spcAft>
                <a:spcPts val="0"/>
              </a:spcAft>
              <a:buSzPts val="1400"/>
              <a:buChar char="■"/>
            </a:pPr>
            <a:r>
              <a:rPr lang="en"/>
              <a:t>Progress monitoring</a:t>
            </a:r>
            <a:endParaRPr/>
          </a:p>
          <a:p>
            <a:pPr marL="1371600" lvl="2" indent="-317500" rtl="0">
              <a:spcBef>
                <a:spcPts val="0"/>
              </a:spcBef>
              <a:spcAft>
                <a:spcPts val="0"/>
              </a:spcAft>
              <a:buSzPts val="1400"/>
              <a:buChar char="■"/>
            </a:pPr>
            <a:r>
              <a:rPr lang="en"/>
              <a:t>Instructional decision making</a:t>
            </a:r>
            <a:endParaRPr/>
          </a:p>
          <a:p>
            <a:pPr marL="1371600" lvl="2" indent="-317500" rtl="0">
              <a:spcBef>
                <a:spcPts val="0"/>
              </a:spcBef>
              <a:spcAft>
                <a:spcPts val="0"/>
              </a:spcAft>
              <a:buSzPts val="1400"/>
              <a:buChar char="■"/>
            </a:pPr>
            <a:r>
              <a:rPr lang="en"/>
              <a:t>Planning</a:t>
            </a:r>
            <a:endParaRPr/>
          </a:p>
          <a:p>
            <a:pPr marL="914400" lvl="1" indent="-317500" rtl="0">
              <a:spcBef>
                <a:spcPts val="0"/>
              </a:spcBef>
              <a:spcAft>
                <a:spcPts val="0"/>
              </a:spcAft>
              <a:buSzPts val="1400"/>
              <a:buChar char="○"/>
            </a:pPr>
            <a:r>
              <a:rPr lang="en"/>
              <a:t>On sreen student performance allows teachers to…</a:t>
            </a:r>
            <a:endParaRPr/>
          </a:p>
          <a:p>
            <a:pPr marL="1371600" lvl="2" indent="-317500" rtl="0">
              <a:spcBef>
                <a:spcPts val="0"/>
              </a:spcBef>
              <a:spcAft>
                <a:spcPts val="0"/>
              </a:spcAft>
              <a:buSzPts val="1400"/>
              <a:buChar char="■"/>
            </a:pPr>
            <a:r>
              <a:rPr lang="en"/>
              <a:t>Monitor skill growth</a:t>
            </a:r>
            <a:endParaRPr/>
          </a:p>
          <a:p>
            <a:pPr marL="1371600" lvl="2" indent="-317500" rtl="0">
              <a:spcBef>
                <a:spcPts val="0"/>
              </a:spcBef>
              <a:spcAft>
                <a:spcPts val="0"/>
              </a:spcAft>
              <a:buSzPts val="1400"/>
              <a:buChar char="■"/>
            </a:pPr>
            <a:r>
              <a:rPr lang="en"/>
              <a:t>Performance patterns</a:t>
            </a:r>
            <a:endParaRPr/>
          </a:p>
          <a:p>
            <a:pPr marL="1371600" lvl="2" indent="-317500" rtl="0">
              <a:spcBef>
                <a:spcPts val="0"/>
              </a:spcBef>
              <a:spcAft>
                <a:spcPts val="0"/>
              </a:spcAft>
              <a:buSzPts val="1400"/>
              <a:buChar char="■"/>
            </a:pPr>
            <a:r>
              <a:rPr lang="en"/>
              <a:t>Differentiate instruction</a:t>
            </a:r>
            <a:endParaRPr/>
          </a:p>
          <a:p>
            <a:pPr marL="1371600" lvl="2" indent="-317500" rtl="0">
              <a:spcBef>
                <a:spcPts val="0"/>
              </a:spcBef>
              <a:spcAft>
                <a:spcPts val="0"/>
              </a:spcAft>
              <a:buSzPts val="1400"/>
              <a:buChar char="■"/>
            </a:pPr>
            <a:r>
              <a:rPr lang="en"/>
              <a:t>Analyze progress towards grade level benchmarks</a:t>
            </a:r>
            <a:endParaRPr/>
          </a:p>
        </p:txBody>
      </p:sp>
      <p:pic>
        <p:nvPicPr>
          <p:cNvPr id="72" name="Shape 72"/>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iRead cont...</a:t>
            </a:r>
            <a:endParaRPr/>
          </a:p>
        </p:txBody>
      </p:sp>
      <p:sp>
        <p:nvSpPr>
          <p:cNvPr id="78" name="Shape 78"/>
          <p:cNvSpPr txBox="1">
            <a:spLocks noGrp="1"/>
          </p:cNvSpPr>
          <p:nvPr>
            <p:ph type="body" idx="1"/>
          </p:nvPr>
        </p:nvSpPr>
        <p:spPr>
          <a:xfrm>
            <a:off x="311700" y="1228675"/>
            <a:ext cx="8520600" cy="36651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Strategic grouping done by the Groupinator, a proprietary algorithm that simplifies data by recommending groups.</a:t>
            </a:r>
            <a:endParaRPr/>
          </a:p>
          <a:p>
            <a:pPr marL="914400" lvl="1" indent="-317500" rtl="0">
              <a:spcBef>
                <a:spcPts val="0"/>
              </a:spcBef>
              <a:spcAft>
                <a:spcPts val="0"/>
              </a:spcAft>
              <a:buSzPts val="1400"/>
              <a:buChar char="○"/>
            </a:pPr>
            <a:r>
              <a:rPr lang="en"/>
              <a:t>Assigned students to skill based group for small groups differentiation.</a:t>
            </a:r>
            <a:endParaRPr/>
          </a:p>
          <a:p>
            <a:pPr marL="914400" lvl="1" indent="-317500" rtl="0">
              <a:spcBef>
                <a:spcPts val="0"/>
              </a:spcBef>
              <a:spcAft>
                <a:spcPts val="0"/>
              </a:spcAft>
              <a:buSzPts val="1400"/>
              <a:buChar char="○"/>
            </a:pPr>
            <a:r>
              <a:rPr lang="en"/>
              <a:t>Recommended resources for each group that can be accessed through SAM Central.</a:t>
            </a:r>
            <a:endParaRPr/>
          </a:p>
          <a:p>
            <a:pPr marL="914400" lvl="1" indent="-317500" rtl="0">
              <a:spcBef>
                <a:spcPts val="0"/>
              </a:spcBef>
              <a:spcAft>
                <a:spcPts val="0"/>
              </a:spcAft>
              <a:buSzPts val="1400"/>
              <a:buChar char="○"/>
            </a:pPr>
            <a:r>
              <a:rPr lang="en"/>
              <a:t>Data driven instruction that target skills students need.</a:t>
            </a:r>
            <a:endParaRPr/>
          </a:p>
          <a:p>
            <a:pPr marL="457200" lvl="0" indent="-342900" rtl="0">
              <a:spcBef>
                <a:spcPts val="0"/>
              </a:spcBef>
              <a:spcAft>
                <a:spcPts val="0"/>
              </a:spcAft>
              <a:buSzPts val="1800"/>
              <a:buChar char="●"/>
            </a:pPr>
            <a:r>
              <a:rPr lang="en"/>
              <a:t>Teachers maximize efficiency with interactive teaching tools that assist with instruction and planning.</a:t>
            </a:r>
            <a:endParaRPr/>
          </a:p>
          <a:p>
            <a:pPr marL="914400" lvl="1" indent="-317500" rtl="0">
              <a:spcBef>
                <a:spcPts val="0"/>
              </a:spcBef>
              <a:spcAft>
                <a:spcPts val="0"/>
              </a:spcAft>
              <a:buSzPts val="1400"/>
              <a:buChar char="○"/>
            </a:pPr>
            <a:r>
              <a:rPr lang="en"/>
              <a:t>Access to over 600 skilled based lessons.</a:t>
            </a:r>
            <a:endParaRPr/>
          </a:p>
          <a:p>
            <a:pPr marL="914400" lvl="1" indent="-317500" rtl="0">
              <a:spcBef>
                <a:spcPts val="0"/>
              </a:spcBef>
              <a:spcAft>
                <a:spcPts val="0"/>
              </a:spcAft>
              <a:buSzPts val="1400"/>
              <a:buChar char="○"/>
            </a:pPr>
            <a:r>
              <a:rPr lang="en"/>
              <a:t>Access to over 1,200 resources for literacy centers and small group instructions.</a:t>
            </a:r>
            <a:endParaRPr/>
          </a:p>
          <a:p>
            <a:pPr marL="914400" lvl="1" indent="-317500" rtl="0">
              <a:spcBef>
                <a:spcPts val="0"/>
              </a:spcBef>
              <a:spcAft>
                <a:spcPts val="0"/>
              </a:spcAft>
              <a:buSzPts val="1400"/>
              <a:buChar char="○"/>
            </a:pPr>
            <a:r>
              <a:rPr lang="en"/>
              <a:t>Plan a week by scheduling small groups on what and when to teach.</a:t>
            </a:r>
            <a:endParaRPr/>
          </a:p>
          <a:p>
            <a:pPr marL="457200" lvl="0" indent="0">
              <a:spcBef>
                <a:spcPts val="1600"/>
              </a:spcBef>
              <a:spcAft>
                <a:spcPts val="1600"/>
              </a:spcAft>
              <a:buNone/>
            </a:pPr>
            <a:endParaRPr/>
          </a:p>
        </p:txBody>
      </p:sp>
      <p:pic>
        <p:nvPicPr>
          <p:cNvPr id="79" name="Shape 79"/>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iRead for the technology vision</a:t>
            </a:r>
            <a:endParaRPr/>
          </a:p>
        </p:txBody>
      </p:sp>
      <p:sp>
        <p:nvSpPr>
          <p:cNvPr id="85" name="Shape 85"/>
          <p:cNvSpPr txBox="1">
            <a:spLocks noGrp="1"/>
          </p:cNvSpPr>
          <p:nvPr>
            <p:ph type="body" idx="1"/>
          </p:nvPr>
        </p:nvSpPr>
        <p:spPr>
          <a:xfrm>
            <a:off x="311700" y="1228675"/>
            <a:ext cx="8520600" cy="3752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KIPP STRIVE Primary (</a:t>
            </a:r>
            <a:r>
              <a:rPr lang="en" i="1"/>
              <a:t>KSP</a:t>
            </a:r>
            <a:r>
              <a:rPr lang="en"/>
              <a:t>) focuses on preparing scholars for college beginning in kindergarten. Progress monitoring and data analysis are a part of the agenda KSP strives to adhere. Increasing the use of technology in lower levels to close the achievement gap to prepare students for college and beyond is part of the technology vision the school has for the students.</a:t>
            </a:r>
            <a:endParaRPr/>
          </a:p>
          <a:p>
            <a:pPr marL="457200" lvl="0" indent="-342900" rtl="0">
              <a:spcBef>
                <a:spcPts val="0"/>
              </a:spcBef>
              <a:spcAft>
                <a:spcPts val="0"/>
              </a:spcAft>
              <a:buSzPts val="1800"/>
              <a:buChar char="●"/>
            </a:pPr>
            <a:r>
              <a:rPr lang="en"/>
              <a:t>In year 3, scholars take the </a:t>
            </a:r>
            <a:r>
              <a:rPr lang="en" i="1"/>
              <a:t>GA MIlestone assessment</a:t>
            </a:r>
            <a:r>
              <a:rPr lang="en"/>
              <a:t> which is presented on computer. Students must be able to read questions on their own without the assistant of a teacher except if accommodations are required. </a:t>
            </a:r>
            <a:endParaRPr/>
          </a:p>
        </p:txBody>
      </p:sp>
      <p:pic>
        <p:nvPicPr>
          <p:cNvPr id="86" name="Shape 86"/>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Iread for technology vision cont… </a:t>
            </a:r>
            <a:endParaRPr/>
          </a:p>
        </p:txBody>
      </p:sp>
      <p:sp>
        <p:nvSpPr>
          <p:cNvPr id="92" name="Shape 92"/>
          <p:cNvSpPr txBox="1">
            <a:spLocks noGrp="1"/>
          </p:cNvSpPr>
          <p:nvPr>
            <p:ph type="body" idx="1"/>
          </p:nvPr>
        </p:nvSpPr>
        <p:spPr>
          <a:xfrm>
            <a:off x="311700" y="1228675"/>
            <a:ext cx="8520600" cy="36777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iRead is a digital tool used to close the achievement gap beginning from grades K-2. This reading program supports the technology vision by allowing young scholars to become familiar with technology tools while developing decoding and reading skills that will close the achievement gap. </a:t>
            </a:r>
            <a:endParaRPr/>
          </a:p>
          <a:p>
            <a:pPr marL="457200" lvl="0" indent="-342900">
              <a:spcBef>
                <a:spcPts val="0"/>
              </a:spcBef>
              <a:spcAft>
                <a:spcPts val="0"/>
              </a:spcAft>
              <a:buSzPts val="1800"/>
              <a:buChar char="●"/>
            </a:pPr>
            <a:r>
              <a:rPr lang="en"/>
              <a:t>Both teachers and administration have the opportunity to monitor scholars growth by comparing assessment results from the benchmark at the beginning of the year to check points throughout the year and the final goal at the end of the series.</a:t>
            </a:r>
            <a:endParaRPr/>
          </a:p>
        </p:txBody>
      </p:sp>
      <p:pic>
        <p:nvPicPr>
          <p:cNvPr id="93" name="Shape 93"/>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Objectives</a:t>
            </a:r>
            <a:endParaRPr/>
          </a:p>
        </p:txBody>
      </p:sp>
      <p:sp>
        <p:nvSpPr>
          <p:cNvPr id="99" name="Shape 99"/>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Increase individual student success by mastering reading foundational skills through the use of a personal learning technology tool. </a:t>
            </a:r>
            <a:endParaRPr/>
          </a:p>
          <a:p>
            <a:pPr marL="0" lvl="0" indent="0" rtl="0">
              <a:spcBef>
                <a:spcPts val="1600"/>
              </a:spcBef>
              <a:spcAft>
                <a:spcPts val="0"/>
              </a:spcAft>
              <a:buNone/>
            </a:pPr>
            <a:endParaRPr/>
          </a:p>
          <a:p>
            <a:pPr marL="457200" lvl="0" indent="-342900">
              <a:spcBef>
                <a:spcPts val="1600"/>
              </a:spcBef>
              <a:spcAft>
                <a:spcPts val="0"/>
              </a:spcAft>
              <a:buSzPts val="1800"/>
              <a:buChar char="●"/>
            </a:pPr>
            <a:r>
              <a:rPr lang="en"/>
              <a:t>Teachers build skills on instructional planning for strategic grouping through gathered data analysis provided from the technology tool.</a:t>
            </a:r>
            <a:endParaRPr/>
          </a:p>
        </p:txBody>
      </p:sp>
      <p:pic>
        <p:nvPicPr>
          <p:cNvPr id="100" name="Shape 100"/>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Key Benefits</a:t>
            </a:r>
            <a:endParaRPr/>
          </a:p>
        </p:txBody>
      </p:sp>
      <p:sp>
        <p:nvSpPr>
          <p:cNvPr id="106" name="Shape 106"/>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Benchmark assessments provided at the beginning of each school year to set students at their appropriate level for increased learning.</a:t>
            </a:r>
            <a:endParaRPr/>
          </a:p>
          <a:p>
            <a:pPr marL="457200" lvl="0" indent="-342900" rtl="0">
              <a:spcBef>
                <a:spcPts val="0"/>
              </a:spcBef>
              <a:spcAft>
                <a:spcPts val="0"/>
              </a:spcAft>
              <a:buSzPts val="1800"/>
              <a:buChar char="●"/>
            </a:pPr>
            <a:r>
              <a:rPr lang="en"/>
              <a:t>Each student learns at their own pace and are provided specific skills to work on inorder to improve their reading skills. </a:t>
            </a:r>
            <a:endParaRPr/>
          </a:p>
          <a:p>
            <a:pPr marL="457200" lvl="0" indent="-342900" rtl="0">
              <a:spcBef>
                <a:spcPts val="0"/>
              </a:spcBef>
              <a:spcAft>
                <a:spcPts val="0"/>
              </a:spcAft>
              <a:buSzPts val="1800"/>
              <a:buChar char="●"/>
            </a:pPr>
            <a:r>
              <a:rPr lang="en"/>
              <a:t>Teachers group students based on level of progress to ensure differentiated instruction.</a:t>
            </a:r>
            <a:endParaRPr/>
          </a:p>
        </p:txBody>
      </p:sp>
      <p:pic>
        <p:nvPicPr>
          <p:cNvPr id="107" name="Shape 107"/>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Target Population</a:t>
            </a:r>
            <a:endParaRPr/>
          </a:p>
        </p:txBody>
      </p:sp>
      <p:sp>
        <p:nvSpPr>
          <p:cNvPr id="113" name="Shape 113"/>
          <p:cNvSpPr txBox="1">
            <a:spLocks noGrp="1"/>
          </p:cNvSpPr>
          <p:nvPr>
            <p:ph type="body" idx="1"/>
          </p:nvPr>
        </p:nvSpPr>
        <p:spPr>
          <a:xfrm>
            <a:off x="261750" y="1166250"/>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Because of the focus on getting students ready for third grade, the target population would be for students in grades K-2.</a:t>
            </a:r>
            <a:endParaRPr/>
          </a:p>
          <a:p>
            <a:pPr marL="457200" lvl="0" indent="-342900" rtl="0">
              <a:spcBef>
                <a:spcPts val="0"/>
              </a:spcBef>
              <a:spcAft>
                <a:spcPts val="0"/>
              </a:spcAft>
              <a:buSzPts val="1800"/>
              <a:buChar char="●"/>
            </a:pPr>
            <a:r>
              <a:rPr lang="en"/>
              <a:t>Teachers should have access to all troubleshooting questions pertaining iRead and be familiar fixing any issues. </a:t>
            </a:r>
            <a:endParaRPr/>
          </a:p>
          <a:p>
            <a:pPr marL="457200" lvl="0" indent="-342900">
              <a:spcBef>
                <a:spcPts val="0"/>
              </a:spcBef>
              <a:spcAft>
                <a:spcPts val="0"/>
              </a:spcAft>
              <a:buSzPts val="1800"/>
              <a:buChar char="●"/>
            </a:pPr>
            <a:r>
              <a:rPr lang="en"/>
              <a:t>When assigning groups, teachers should make sure specific groups are working on designated skills identified through the program.</a:t>
            </a:r>
            <a:endParaRPr/>
          </a:p>
        </p:txBody>
      </p:sp>
      <p:pic>
        <p:nvPicPr>
          <p:cNvPr id="114" name="Shape 114"/>
          <p:cNvPicPr preferRelativeResize="0"/>
          <p:nvPr/>
        </p:nvPicPr>
        <p:blipFill>
          <a:blip r:embed="rId3">
            <a:alphaModFix/>
          </a:blip>
          <a:stretch>
            <a:fillRect/>
          </a:stretch>
        </p:blipFill>
        <p:spPr>
          <a:xfrm>
            <a:off x="7117800" y="292850"/>
            <a:ext cx="1714500" cy="1714500"/>
          </a:xfrm>
          <a:prstGeom prst="rect">
            <a:avLst/>
          </a:prstGeom>
          <a:noFill/>
          <a:ln>
            <a:noFill/>
          </a:ln>
        </p:spPr>
      </p:pic>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1842</Words>
  <Application>Microsoft Office PowerPoint</Application>
  <PresentationFormat>On-screen Show (16:9)</PresentationFormat>
  <Paragraphs>146</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Amatic SC</vt:lpstr>
      <vt:lpstr>Arial</vt:lpstr>
      <vt:lpstr>Source Code Pro</vt:lpstr>
      <vt:lpstr>Beach Day</vt:lpstr>
      <vt:lpstr>Emerging Technology with…  </vt:lpstr>
      <vt:lpstr>What is iRead?</vt:lpstr>
      <vt:lpstr>iRead cont...</vt:lpstr>
      <vt:lpstr>iRead cont...</vt:lpstr>
      <vt:lpstr>iRead for the technology vision</vt:lpstr>
      <vt:lpstr>Iread for technology vision cont… </vt:lpstr>
      <vt:lpstr>Objectives</vt:lpstr>
      <vt:lpstr>Key Benefits</vt:lpstr>
      <vt:lpstr>Target Population</vt:lpstr>
      <vt:lpstr>Target Population cont… </vt:lpstr>
      <vt:lpstr>Equipment and Support</vt:lpstr>
      <vt:lpstr>Technical Support</vt:lpstr>
      <vt:lpstr>Limitations</vt:lpstr>
      <vt:lpstr>Cost of TEchnology</vt:lpstr>
      <vt:lpstr>Potential Funding</vt:lpstr>
      <vt:lpstr>How can teachers use this Technology</vt:lpstr>
      <vt:lpstr>How can teachers use this Technology </vt:lpstr>
      <vt:lpstr>HOw does iRead promote Specific Learning  Goals?</vt:lpstr>
      <vt:lpstr>How can iRead be used to Differentiate?</vt:lpstr>
      <vt:lpstr>How can iRead be used to Differentiate?  Cont…  </vt:lpstr>
      <vt:lpstr>HOw can iRead promote communication?</vt:lpstr>
      <vt:lpstr>REsearch Evaluation</vt:lpstr>
      <vt:lpstr>Research Evaluation cont… </vt:lpstr>
      <vt:lpstr>Implementation Plan</vt:lpstr>
      <vt:lpstr>Reflection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Technology with…  </dc:title>
  <dc:creator>KSP</dc:creator>
  <cp:lastModifiedBy>Chrissia Haughton</cp:lastModifiedBy>
  <cp:revision>1</cp:revision>
  <dcterms:modified xsi:type="dcterms:W3CDTF">2018-06-20T23:33:23Z</dcterms:modified>
</cp:coreProperties>
</file>